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74" r:id="rId4"/>
    <p:sldId id="292" r:id="rId5"/>
    <p:sldId id="284" r:id="rId6"/>
    <p:sldId id="286" r:id="rId7"/>
    <p:sldId id="285" r:id="rId8"/>
    <p:sldId id="266" r:id="rId9"/>
    <p:sldId id="280" r:id="rId10"/>
    <p:sldId id="293" r:id="rId11"/>
    <p:sldId id="289" r:id="rId12"/>
    <p:sldId id="288" r:id="rId13"/>
    <p:sldId id="281" r:id="rId14"/>
    <p:sldId id="294" r:id="rId15"/>
    <p:sldId id="267" r:id="rId16"/>
    <p:sldId id="283" r:id="rId17"/>
    <p:sldId id="287" r:id="rId18"/>
    <p:sldId id="279" r:id="rId19"/>
    <p:sldId id="291" r:id="rId20"/>
    <p:sldId id="278" r:id="rId21"/>
    <p:sldId id="273" r:id="rId22"/>
    <p:sldId id="261" r:id="rId23"/>
    <p:sldId id="262" r:id="rId24"/>
    <p:sldId id="263" r:id="rId25"/>
    <p:sldId id="257" r:id="rId26"/>
    <p:sldId id="258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692"/>
    <a:srgbClr val="BDB9D6"/>
    <a:srgbClr val="DCE442"/>
    <a:srgbClr val="003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8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CAB2-30D5-B54F-9766-901C4823E891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AE43C-D90D-454F-9A84-76F396B3C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AE43C-D90D-454F-9A84-76F396B3C1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AE43C-D90D-454F-9A84-76F396B3C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AE43C-D90D-454F-9A84-76F396B3C1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3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1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17F0-1043-2D44-9737-F8E9958061B9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8AA0-B22D-9D48-85DB-A07C1129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60204_IMG_1910_TwinO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202" y="328185"/>
            <a:ext cx="8437596" cy="3210507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3056"/>
                </a:solidFill>
                <a:latin typeface="Bebas Neue"/>
                <a:cs typeface="Bebas Neue"/>
              </a:rPr>
              <a:t>Summit weather Data </a:t>
            </a:r>
            <a:br>
              <a:rPr lang="en-US" sz="5400" dirty="0" smtClean="0">
                <a:solidFill>
                  <a:srgbClr val="003056"/>
                </a:solidFill>
                <a:latin typeface="Bebas Neue"/>
                <a:cs typeface="Bebas Neue"/>
              </a:rPr>
            </a:br>
            <a:r>
              <a:rPr lang="en-US" sz="5400" dirty="0" smtClean="0">
                <a:solidFill>
                  <a:srgbClr val="003056"/>
                </a:solidFill>
                <a:latin typeface="Bebas Neue"/>
                <a:cs typeface="Bebas Neue"/>
              </a:rPr>
              <a:t>As a resource for operations</a:t>
            </a:r>
            <a:r>
              <a:rPr lang="en-US" sz="5400" dirty="0" smtClean="0">
                <a:solidFill>
                  <a:srgbClr val="003056"/>
                </a:solidFill>
                <a:latin typeface="Bebas Neue"/>
                <a:cs typeface="Bebas Neue"/>
              </a:rPr>
              <a:t/>
            </a:r>
            <a:br>
              <a:rPr lang="en-US" sz="5400" dirty="0" smtClean="0">
                <a:solidFill>
                  <a:srgbClr val="003056"/>
                </a:solidFill>
                <a:latin typeface="Bebas Neue"/>
                <a:cs typeface="Bebas Neue"/>
              </a:rPr>
            </a:br>
            <a:r>
              <a:rPr lang="en-US" sz="4000" dirty="0" smtClean="0">
                <a:solidFill>
                  <a:srgbClr val="003056"/>
                </a:solidFill>
                <a:latin typeface="Bebas Neue"/>
                <a:cs typeface="Bebas Neue"/>
              </a:rPr>
              <a:t>July </a:t>
            </a:r>
            <a:r>
              <a:rPr lang="en-US" sz="4000" dirty="0" smtClean="0">
                <a:solidFill>
                  <a:srgbClr val="003056"/>
                </a:solidFill>
                <a:latin typeface="Bebas Neue"/>
                <a:cs typeface="Bebas Neue"/>
              </a:rPr>
              <a:t>2008 – Oct 2016</a:t>
            </a:r>
            <a:endParaRPr lang="en-US" sz="4000" dirty="0">
              <a:solidFill>
                <a:srgbClr val="003056"/>
              </a:solidFill>
              <a:latin typeface="Bebas Neue"/>
              <a:cs typeface="Bebas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1044"/>
            <a:ext cx="2697177" cy="80797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3056"/>
                </a:solidFill>
                <a:latin typeface="Bebas Neue"/>
                <a:cs typeface="Bebas Neue"/>
              </a:rPr>
              <a:t>Sam Dorsi</a:t>
            </a:r>
          </a:p>
        </p:txBody>
      </p:sp>
      <p:pic>
        <p:nvPicPr>
          <p:cNvPr id="7" name="Picture 6" descr="PolarField_Logo_4c_Ve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71" y="5460950"/>
            <a:ext cx="3145761" cy="10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738" y="730073"/>
            <a:ext cx="393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Major points:</a:t>
            </a:r>
            <a:endParaRPr lang="en-US" sz="4800" dirty="0">
              <a:latin typeface="Lato Black"/>
              <a:cs typeface="La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517" y="2097530"/>
            <a:ext cx="7749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D</a:t>
            </a:r>
            <a:r>
              <a:rPr lang="en-US" sz="3600" dirty="0" smtClean="0">
                <a:latin typeface="Lato Light"/>
                <a:cs typeface="Lato Light"/>
              </a:rPr>
              <a:t>rifting winds come from the ESE, not the SSW.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Black"/>
                <a:cs typeface="Lato Black"/>
              </a:rPr>
              <a:t>North winds frequency peaks in July (31 %) and Aug (25 %)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 smtClean="0">
                <a:latin typeface="Lato Light"/>
                <a:cs typeface="Lato Light"/>
              </a:rPr>
              <a:t>Periodic </a:t>
            </a:r>
            <a:r>
              <a:rPr lang="en-US" sz="3600" dirty="0">
                <a:latin typeface="Lato Light"/>
                <a:cs typeface="Lato Light"/>
              </a:rPr>
              <a:t>drifting winds and equipment-stressing temps </a:t>
            </a:r>
            <a:r>
              <a:rPr lang="en-US" sz="3600" dirty="0" smtClean="0">
                <a:latin typeface="Lato Light"/>
                <a:cs typeface="Lato Light"/>
              </a:rPr>
              <a:t>occur through </a:t>
            </a:r>
            <a:r>
              <a:rPr lang="en-US" sz="3600" dirty="0">
                <a:latin typeface="Lato Light"/>
                <a:cs typeface="Lato Light"/>
              </a:rPr>
              <a:t>through winter season.</a:t>
            </a:r>
          </a:p>
        </p:txBody>
      </p:sp>
    </p:spTree>
    <p:extLst>
      <p:ext uri="{BB962C8B-B14F-4D97-AF65-F5344CB8AC3E}">
        <p14:creationId xmlns:p14="http://schemas.microsoft.com/office/powerpoint/2010/main" val="27263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mmitNorthWindsFrequency_jitter_minu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100"/>
            <a:ext cx="8585198" cy="6438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7298" y="568999"/>
            <a:ext cx="438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ato Light"/>
                <a:cs typeface="Lato Light"/>
              </a:rPr>
              <a:t>Dots </a:t>
            </a:r>
            <a:r>
              <a:rPr lang="en-US" dirty="0" smtClean="0">
                <a:latin typeface="Lato Light"/>
                <a:cs typeface="Lato Light"/>
              </a:rPr>
              <a:t>show individual months </a:t>
            </a:r>
            <a:r>
              <a:rPr lang="en-US" dirty="0" smtClean="0">
                <a:latin typeface="Lato Light"/>
                <a:cs typeface="Lato Light"/>
              </a:rPr>
              <a:t>of</a:t>
            </a:r>
            <a:r>
              <a:rPr lang="en-US" dirty="0" smtClean="0">
                <a:latin typeface="Lato Light"/>
                <a:cs typeface="Lato Light"/>
              </a:rPr>
              <a:t> record.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Lato Light"/>
                <a:cs typeface="Lato Light"/>
              </a:rPr>
              <a:t>Maximum </a:t>
            </a:r>
            <a:r>
              <a:rPr lang="en-US" dirty="0">
                <a:latin typeface="Lato Light"/>
                <a:cs typeface="Lato Light"/>
              </a:rPr>
              <a:t>is 0.54 in July 2015</a:t>
            </a:r>
            <a:r>
              <a:rPr lang="en-US" dirty="0" smtClean="0">
                <a:latin typeface="Lato Light"/>
                <a:cs typeface="Lato Light"/>
              </a:rPr>
              <a:t>.</a:t>
            </a:r>
            <a:endParaRPr lang="en-US" dirty="0" smtClean="0">
              <a:latin typeface="Lato Light"/>
              <a:cs typeface="Lato Ligh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Lato Light"/>
                <a:cs typeface="Lato Light"/>
              </a:rPr>
              <a:t>Wintertime minimum is 0.00.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Lato Light"/>
                <a:cs typeface="Lato Light"/>
              </a:rPr>
              <a:t>May-Aug minimum is 0.05 in May 2013.</a:t>
            </a:r>
            <a:endParaRPr lang="en-US" dirty="0" smtClean="0">
              <a:latin typeface="Lato Light"/>
              <a:cs typeface="Lato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83621" y="2509416"/>
            <a:ext cx="2347054" cy="942021"/>
          </a:xfrm>
          <a:prstGeom prst="rect">
            <a:avLst/>
          </a:prstGeom>
          <a:ln w="19050">
            <a:solidFill>
              <a:srgbClr val="DCE44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Lato Light"/>
                <a:cs typeface="Lato Light"/>
              </a:rPr>
              <a:t>Average incidence increases from May to July, dipping in Aug.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95153" y="2666138"/>
            <a:ext cx="1160006" cy="1926032"/>
          </a:xfrm>
          <a:prstGeom prst="straightConnector1">
            <a:avLst/>
          </a:prstGeom>
          <a:ln w="38100" cmpd="sng">
            <a:solidFill>
              <a:srgbClr val="DCE44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55159" y="2666138"/>
            <a:ext cx="868698" cy="557872"/>
          </a:xfrm>
          <a:prstGeom prst="straightConnector1">
            <a:avLst/>
          </a:prstGeom>
          <a:ln w="38100" cmpd="sng">
            <a:solidFill>
              <a:srgbClr val="DCE44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SummitNorthWinds_MonthAvg_tabulated_minu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09" y="523577"/>
            <a:ext cx="1539390" cy="3363180"/>
          </a:xfrm>
          <a:prstGeom prst="rect">
            <a:avLst/>
          </a:prstGeom>
          <a:ln w="38100">
            <a:solidFill>
              <a:srgbClr val="003056"/>
            </a:solidFill>
          </a:ln>
        </p:spPr>
      </p:pic>
      <p:cxnSp>
        <p:nvCxnSpPr>
          <p:cNvPr id="47" name="Straight Arrow Connector 46"/>
          <p:cNvCxnSpPr>
            <a:stCxn id="46" idx="2"/>
          </p:cNvCxnSpPr>
          <p:nvPr/>
        </p:nvCxnSpPr>
        <p:spPr>
          <a:xfrm>
            <a:off x="7815504" y="3886757"/>
            <a:ext cx="0" cy="900410"/>
          </a:xfrm>
          <a:prstGeom prst="straightConnector1">
            <a:avLst/>
          </a:prstGeom>
          <a:ln w="38100" cmpd="sng">
            <a:solidFill>
              <a:srgbClr val="00305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4191000" y="838200"/>
            <a:ext cx="767523" cy="209353"/>
          </a:xfrm>
          <a:prstGeom prst="bentConnector3">
            <a:avLst>
              <a:gd name="adj1" fmla="val 99091"/>
            </a:avLst>
          </a:prstGeom>
          <a:ln>
            <a:solidFill>
              <a:srgbClr val="77869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183832" y="56135"/>
            <a:ext cx="4439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Lato Black"/>
                <a:cs typeface="Lato Black"/>
              </a:rPr>
              <a:t>Frequency of North Winds by Month</a:t>
            </a:r>
            <a:endParaRPr lang="en-US" sz="2000" dirty="0"/>
          </a:p>
        </p:txBody>
      </p:sp>
      <p:sp>
        <p:nvSpPr>
          <p:cNvPr id="64" name="Rectangle 63"/>
          <p:cNvSpPr/>
          <p:nvPr/>
        </p:nvSpPr>
        <p:spPr>
          <a:xfrm>
            <a:off x="6911418" y="152400"/>
            <a:ext cx="180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056"/>
                </a:solidFill>
                <a:latin typeface="Lato Regular"/>
                <a:cs typeface="Lato Regular"/>
              </a:rPr>
              <a:t>Monthly mean</a:t>
            </a:r>
            <a:endParaRPr lang="en-US" sz="2000" b="1" dirty="0">
              <a:solidFill>
                <a:srgbClr val="003056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0092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" name="Picture 1" descr="SummitNorthWinds_ProbabilityYear_tabulated_ho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52757"/>
            <a:ext cx="5232617" cy="2533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995" y="4520546"/>
            <a:ext cx="8449706" cy="2062103"/>
          </a:xfrm>
          <a:prstGeom prst="rect">
            <a:avLst/>
          </a:prstGeom>
          <a:ln w="19050" cmpd="sng">
            <a:solidFill>
              <a:srgbClr val="DCE442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Lato Light"/>
                <a:cs typeface="Lato Light"/>
              </a:rPr>
              <a:t>How to read h</a:t>
            </a:r>
            <a:r>
              <a:rPr lang="en-US" sz="3200" dirty="0" smtClean="0">
                <a:latin typeface="Lato Light"/>
                <a:cs typeface="Lato Light"/>
              </a:rPr>
              <a:t>ighlighted box: In 80% </a:t>
            </a:r>
            <a:r>
              <a:rPr lang="en-US" sz="3200" dirty="0" smtClean="0">
                <a:latin typeface="Lato Light"/>
                <a:cs typeface="Lato Light"/>
              </a:rPr>
              <a:t>of </a:t>
            </a:r>
            <a:r>
              <a:rPr lang="en-US" sz="3200" dirty="0">
                <a:latin typeface="Lato Light"/>
                <a:cs typeface="Lato Light"/>
              </a:rPr>
              <a:t>May - Aug </a:t>
            </a:r>
            <a:r>
              <a:rPr lang="en-US" sz="3200" dirty="0" smtClean="0">
                <a:latin typeface="Lato Light"/>
                <a:cs typeface="Lato Light"/>
              </a:rPr>
              <a:t>summers, the </a:t>
            </a:r>
            <a:r>
              <a:rPr lang="en-US" sz="3200" dirty="0" smtClean="0">
                <a:latin typeface="Lato Light"/>
                <a:cs typeface="Lato Light"/>
              </a:rPr>
              <a:t>frequency </a:t>
            </a:r>
            <a:r>
              <a:rPr lang="en-US" sz="3200" dirty="0" smtClean="0">
                <a:latin typeface="Lato Light"/>
                <a:cs typeface="Lato Light"/>
              </a:rPr>
              <a:t>of north wind events has </a:t>
            </a:r>
            <a:r>
              <a:rPr lang="en-US" sz="3200" dirty="0" smtClean="0">
                <a:latin typeface="Lato Light"/>
                <a:cs typeface="Lato Light"/>
              </a:rPr>
              <a:t>been</a:t>
            </a:r>
            <a:r>
              <a:rPr lang="en-US" sz="3200" dirty="0" smtClean="0">
                <a:latin typeface="Lato Light"/>
                <a:cs typeface="Lato Light"/>
              </a:rPr>
              <a:t> </a:t>
            </a:r>
            <a:r>
              <a:rPr lang="en-US" sz="3200" dirty="0" smtClean="0">
                <a:latin typeface="Lato Light"/>
                <a:cs typeface="Lato Light"/>
              </a:rPr>
              <a:t>&lt; 0.30; in the other 20 %, the frequency has been &gt; 0.30.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995" y="435337"/>
            <a:ext cx="8429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Lato Black"/>
                <a:cs typeface="Lato Black"/>
              </a:rPr>
              <a:t>How conservative do we need to be in our planning for north wind </a:t>
            </a:r>
            <a:r>
              <a:rPr lang="en-US" sz="3200" dirty="0" smtClean="0">
                <a:latin typeface="Lato Black"/>
                <a:cs typeface="Lato Black"/>
              </a:rPr>
              <a:t>events?</a:t>
            </a:r>
            <a:endParaRPr lang="en-US" sz="3200" dirty="0">
              <a:latin typeface="Lato Black"/>
              <a:cs typeface="Lato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95" y="2692562"/>
            <a:ext cx="3113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Lato Light"/>
                <a:cs typeface="Lato Light"/>
              </a:rPr>
              <a:t>Percentage of </a:t>
            </a:r>
            <a:r>
              <a:rPr lang="en-US" dirty="0" smtClean="0">
                <a:latin typeface="Lato Light"/>
                <a:cs typeface="Lato Light"/>
              </a:rPr>
              <a:t>years in which this quoted north winds frequency is not exceeded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58712" y="3154225"/>
            <a:ext cx="1384741" cy="461667"/>
          </a:xfrm>
          <a:prstGeom prst="rect">
            <a:avLst/>
          </a:prstGeom>
          <a:noFill/>
          <a:ln w="19050" cmpd="sng">
            <a:solidFill>
              <a:srgbClr val="DCE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517" y="599294"/>
            <a:ext cx="774903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ato Black"/>
                <a:cs typeface="Lato Black"/>
              </a:rPr>
              <a:t>North winds frequency peaks in July (31 %) and Aug (25 %</a:t>
            </a:r>
            <a:r>
              <a:rPr lang="en-US" sz="3600" dirty="0" smtClean="0">
                <a:latin typeface="Lato Black"/>
                <a:cs typeface="Lato Black"/>
              </a:rPr>
              <a:t>).</a:t>
            </a:r>
            <a:endParaRPr lang="en-US" sz="3600" dirty="0" smtClean="0">
              <a:latin typeface="Lato Black"/>
              <a:cs typeface="Lato Black"/>
            </a:endParaRPr>
          </a:p>
          <a:p>
            <a:endParaRPr lang="en-US" sz="3600" dirty="0">
              <a:latin typeface="Lato Black"/>
              <a:cs typeface="Lato Black"/>
            </a:endParaRPr>
          </a:p>
          <a:p>
            <a:r>
              <a:rPr lang="en-US" sz="3600" dirty="0" smtClean="0">
                <a:latin typeface="Lato Black"/>
                <a:cs typeface="Lato Black"/>
              </a:rPr>
              <a:t>Can do: </a:t>
            </a:r>
            <a:r>
              <a:rPr lang="en-US" sz="3600" dirty="0">
                <a:latin typeface="Lato Light"/>
                <a:cs typeface="Lato Light"/>
              </a:rPr>
              <a:t>A</a:t>
            </a:r>
            <a:r>
              <a:rPr lang="en-US" sz="3600" dirty="0" smtClean="0">
                <a:latin typeface="Lato Light"/>
                <a:cs typeface="Lato Light"/>
              </a:rPr>
              <a:t>nticipate </a:t>
            </a:r>
            <a:r>
              <a:rPr lang="en-US" sz="3600" dirty="0" smtClean="0">
                <a:latin typeface="Lato Light"/>
                <a:cs typeface="Lato Light"/>
              </a:rPr>
              <a:t>mean ~</a:t>
            </a:r>
            <a:r>
              <a:rPr lang="en-US" sz="3600" dirty="0" smtClean="0">
                <a:latin typeface="Lato Light"/>
                <a:cs typeface="Lato Light"/>
              </a:rPr>
              <a:t>30 % downtime for heavy equipment in summer season plans. North winds become more common in late </a:t>
            </a:r>
            <a:r>
              <a:rPr lang="en-US" sz="3600" dirty="0" smtClean="0">
                <a:latin typeface="Lato Light"/>
                <a:cs typeface="Lato Light"/>
              </a:rPr>
              <a:t>summer; front-weight equipment activity for less disruption.</a:t>
            </a:r>
            <a:endParaRPr lang="en-US" sz="3600" dirty="0" smtClean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296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738" y="730073"/>
            <a:ext cx="393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Major points:</a:t>
            </a:r>
            <a:endParaRPr lang="en-US" sz="4800" dirty="0">
              <a:latin typeface="Lato Black"/>
              <a:cs typeface="La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517" y="2097530"/>
            <a:ext cx="7749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D</a:t>
            </a:r>
            <a:r>
              <a:rPr lang="en-US" sz="3600" dirty="0" smtClean="0">
                <a:latin typeface="Lato Light"/>
                <a:cs typeface="Lato Light"/>
              </a:rPr>
              <a:t>rifting winds come from the ESE, not the SSW.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North winds frequency peaks in July (31 %) and Aug (25 %)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 smtClean="0">
                <a:latin typeface="Lato Black"/>
                <a:cs typeface="Lato Black"/>
              </a:rPr>
              <a:t>Periodic </a:t>
            </a:r>
            <a:r>
              <a:rPr lang="en-US" sz="3600" dirty="0">
                <a:latin typeface="Lato Black"/>
                <a:cs typeface="Lato Black"/>
              </a:rPr>
              <a:t>drifting winds and equipment-stressing temps </a:t>
            </a:r>
            <a:r>
              <a:rPr lang="en-US" sz="3600" dirty="0" smtClean="0">
                <a:latin typeface="Lato Black"/>
                <a:cs typeface="Lato Black"/>
              </a:rPr>
              <a:t>occur through </a:t>
            </a:r>
            <a:r>
              <a:rPr lang="en-US" sz="3600" dirty="0">
                <a:latin typeface="Lato Black"/>
                <a:cs typeface="Lato Black"/>
              </a:rPr>
              <a:t>through winter season.</a:t>
            </a:r>
          </a:p>
        </p:txBody>
      </p:sp>
    </p:spTree>
    <p:extLst>
      <p:ext uri="{BB962C8B-B14F-4D97-AF65-F5344CB8AC3E}">
        <p14:creationId xmlns:p14="http://schemas.microsoft.com/office/powerpoint/2010/main" val="27263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itHistogram_WindSpeed_Frequency_knots_minu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8939" y="56135"/>
            <a:ext cx="5484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Lato Black"/>
                <a:cs typeface="Lato Black"/>
              </a:rPr>
              <a:t>Frequency of Wind Speed Range by Month</a:t>
            </a:r>
            <a:endParaRPr lang="en-US" sz="2000" dirty="0"/>
          </a:p>
        </p:txBody>
      </p:sp>
      <p:sp>
        <p:nvSpPr>
          <p:cNvPr id="4" name="Right Bracket 3"/>
          <p:cNvSpPr/>
          <p:nvPr/>
        </p:nvSpPr>
        <p:spPr>
          <a:xfrm>
            <a:off x="4256269" y="2568043"/>
            <a:ext cx="488424" cy="3642713"/>
          </a:xfrm>
          <a:prstGeom prst="rightBracket">
            <a:avLst/>
          </a:pr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9354" y="5263880"/>
            <a:ext cx="197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ato Regular"/>
                <a:cs typeface="Lato Regular"/>
              </a:rPr>
              <a:t>Winds &lt; 10 knots </a:t>
            </a:r>
            <a:br>
              <a:rPr lang="en-US" dirty="0" smtClean="0">
                <a:latin typeface="Lato Regular"/>
                <a:cs typeface="Lato Regular"/>
              </a:rPr>
            </a:br>
            <a:r>
              <a:rPr lang="en-US" dirty="0" smtClean="0">
                <a:latin typeface="Lato Regular"/>
                <a:cs typeface="Lato Regular"/>
              </a:rPr>
              <a:t>most common </a:t>
            </a:r>
            <a:br>
              <a:rPr lang="en-US" dirty="0" smtClean="0">
                <a:latin typeface="Lato Regular"/>
                <a:cs typeface="Lato Regular"/>
              </a:rPr>
            </a:br>
            <a:r>
              <a:rPr lang="en-US" dirty="0" smtClean="0">
                <a:latin typeface="Lato Regular"/>
                <a:cs typeface="Lato Regular"/>
              </a:rPr>
              <a:t>in summer</a:t>
            </a:r>
            <a:endParaRPr lang="en-US" dirty="0">
              <a:latin typeface="Lato Regular"/>
              <a:cs typeface="Lato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2346" y="686040"/>
            <a:ext cx="2431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ato Regular"/>
                <a:cs typeface="Lato Regular"/>
              </a:rPr>
              <a:t>Jan and Apr show largest fraction of </a:t>
            </a:r>
            <a:br>
              <a:rPr lang="en-US" dirty="0" smtClean="0">
                <a:latin typeface="Lato Regular"/>
                <a:cs typeface="Lato Regular"/>
              </a:rPr>
            </a:br>
            <a:r>
              <a:rPr lang="en-US" dirty="0" smtClean="0">
                <a:latin typeface="Lato Regular"/>
                <a:cs typeface="Lato Regular"/>
              </a:rPr>
              <a:t>winds &gt;16 knots, but by a small margin</a:t>
            </a:r>
            <a:endParaRPr lang="en-US" dirty="0">
              <a:latin typeface="Lato Regular"/>
              <a:cs typeface="Lato Regular"/>
            </a:endParaRPr>
          </a:p>
        </p:txBody>
      </p:sp>
      <p:cxnSp>
        <p:nvCxnSpPr>
          <p:cNvPr id="14" name="Straight Connector 13"/>
          <p:cNvCxnSpPr>
            <a:stCxn id="6" idx="1"/>
            <a:endCxn id="4" idx="2"/>
          </p:cNvCxnSpPr>
          <p:nvPr/>
        </p:nvCxnSpPr>
        <p:spPr>
          <a:xfrm flipH="1" flipV="1">
            <a:off x="4744693" y="4389400"/>
            <a:ext cx="2274661" cy="1336145"/>
          </a:xfrm>
          <a:prstGeom prst="line">
            <a:avLst/>
          </a:pr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2" idx="1"/>
            <a:endCxn id="12" idx="1"/>
          </p:cNvCxnSpPr>
          <p:nvPr/>
        </p:nvCxnSpPr>
        <p:spPr>
          <a:xfrm flipV="1">
            <a:off x="3935305" y="1286205"/>
            <a:ext cx="2777041" cy="681697"/>
          </a:xfrm>
          <a:prstGeom prst="line">
            <a:avLst/>
          </a:pr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269904" y="1772508"/>
            <a:ext cx="2665401" cy="530356"/>
          </a:xfrm>
          <a:custGeom>
            <a:avLst/>
            <a:gdLst>
              <a:gd name="connsiteX0" fmla="*/ 0 w 2665401"/>
              <a:gd name="connsiteY0" fmla="*/ 530356 h 530356"/>
              <a:gd name="connsiteX1" fmla="*/ 2665401 w 2665401"/>
              <a:gd name="connsiteY1" fmla="*/ 195394 h 530356"/>
              <a:gd name="connsiteX2" fmla="*/ 1521093 w 2665401"/>
              <a:gd name="connsiteY2" fmla="*/ 13957 h 530356"/>
              <a:gd name="connsiteX3" fmla="*/ 1451318 w 2665401"/>
              <a:gd name="connsiteY3" fmla="*/ 0 h 53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401" h="530356">
                <a:moveTo>
                  <a:pt x="0" y="530356"/>
                </a:moveTo>
                <a:lnTo>
                  <a:pt x="2665401" y="195394"/>
                </a:lnTo>
                <a:lnTo>
                  <a:pt x="1521093" y="13957"/>
                </a:lnTo>
                <a:lnTo>
                  <a:pt x="1451318" y="0"/>
                </a:lnTo>
              </a:path>
            </a:pathLst>
          </a:cu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6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itHistogram_Temperature_minu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2894" y="56135"/>
            <a:ext cx="5693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Lato Black"/>
                <a:cs typeface="Lato Black"/>
              </a:rPr>
              <a:t>Frequency of Temperature Range by Month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6833" y="666659"/>
            <a:ext cx="199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ato Regular"/>
                <a:cs typeface="Lato Regular"/>
              </a:rPr>
              <a:t>January is relatively warm: due to frequent high winds.</a:t>
            </a:r>
            <a:endParaRPr lang="en-US" dirty="0">
              <a:latin typeface="Lato Regular"/>
              <a:cs typeface="Lat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6782" y="5006086"/>
            <a:ext cx="2307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ato Regular"/>
                <a:cs typeface="Lato Regular"/>
              </a:rPr>
              <a:t>Equipment-stressing temps </a:t>
            </a:r>
            <a:r>
              <a:rPr lang="en-US" dirty="0">
                <a:latin typeface="Lato Regular"/>
                <a:cs typeface="Lato Regular"/>
              </a:rPr>
              <a:t>below -50°C </a:t>
            </a:r>
            <a:r>
              <a:rPr lang="en-US" dirty="0" smtClean="0">
                <a:latin typeface="Lato Regular"/>
                <a:cs typeface="Lato Regular"/>
              </a:rPr>
              <a:t>occur 12 % of time in Nov - Mar.</a:t>
            </a:r>
            <a:endParaRPr lang="en-US" dirty="0">
              <a:latin typeface="Lato Regular"/>
              <a:cs typeface="Lato Regular"/>
            </a:endParaRPr>
          </a:p>
        </p:txBody>
      </p:sp>
      <p:cxnSp>
        <p:nvCxnSpPr>
          <p:cNvPr id="10" name="Straight Connector 9"/>
          <p:cNvCxnSpPr>
            <a:endCxn id="6" idx="1"/>
          </p:cNvCxnSpPr>
          <p:nvPr/>
        </p:nvCxnSpPr>
        <p:spPr>
          <a:xfrm flipV="1">
            <a:off x="1269903" y="1266824"/>
            <a:ext cx="5566930" cy="198637"/>
          </a:xfrm>
          <a:prstGeom prst="line">
            <a:avLst/>
          </a:pr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53142" y="2595956"/>
            <a:ext cx="0" cy="460573"/>
          </a:xfrm>
          <a:prstGeom prst="line">
            <a:avLst/>
          </a:pr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453142" y="2847178"/>
            <a:ext cx="380360" cy="2158909"/>
          </a:xfrm>
          <a:prstGeom prst="line">
            <a:avLst/>
          </a:pr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453142" y="2847178"/>
            <a:ext cx="380360" cy="0"/>
          </a:xfrm>
          <a:prstGeom prst="line">
            <a:avLst/>
          </a:prstGeom>
          <a:ln w="38100" cmpd="sng">
            <a:solidFill>
              <a:srgbClr val="0030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0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516" y="599294"/>
            <a:ext cx="78792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ato Black"/>
                <a:cs typeface="Lato Black"/>
              </a:rPr>
              <a:t>Periodic drifting winds and equipment-stressing temps occur through through winter season</a:t>
            </a:r>
            <a:r>
              <a:rPr lang="en-US" sz="3200" dirty="0" smtClean="0">
                <a:latin typeface="Lato Black"/>
                <a:cs typeface="Lato Black"/>
              </a:rPr>
              <a:t>.</a:t>
            </a:r>
          </a:p>
          <a:p>
            <a:pPr>
              <a:lnSpc>
                <a:spcPct val="50000"/>
              </a:lnSpc>
            </a:pPr>
            <a:endParaRPr lang="en-US" sz="3600" dirty="0">
              <a:latin typeface="Lato Black"/>
              <a:cs typeface="Lato Black"/>
            </a:endParaRPr>
          </a:p>
          <a:p>
            <a:r>
              <a:rPr lang="en-US" sz="2800" dirty="0" smtClean="0">
                <a:latin typeface="Lato Light"/>
                <a:cs typeface="Lato Light"/>
              </a:rPr>
              <a:t>Annual weather pattern is largely as expected. While most winter month-to-month differences are small, Jan is relatively warm, likely from strong winds disrupting the temperature inversion. </a:t>
            </a:r>
          </a:p>
          <a:p>
            <a:pPr>
              <a:lnSpc>
                <a:spcPct val="50000"/>
              </a:lnSpc>
            </a:pPr>
            <a:endParaRPr lang="en-US" sz="2800" dirty="0" smtClean="0">
              <a:latin typeface="Lato Light"/>
              <a:cs typeface="Lato Light"/>
            </a:endParaRPr>
          </a:p>
          <a:p>
            <a:r>
              <a:rPr lang="en-US" sz="3200" dirty="0" smtClean="0">
                <a:latin typeface="Lato Black"/>
                <a:cs typeface="Lato Black"/>
              </a:rPr>
              <a:t>Can do: </a:t>
            </a:r>
            <a:r>
              <a:rPr lang="en-US" sz="3200" dirty="0" smtClean="0">
                <a:latin typeface="Lato Light"/>
                <a:cs typeface="Lato Light"/>
              </a:rPr>
              <a:t>Plan for </a:t>
            </a:r>
            <a:r>
              <a:rPr lang="en-US" sz="3200" dirty="0" smtClean="0">
                <a:latin typeface="Lato Light"/>
                <a:cs typeface="Lato Light"/>
              </a:rPr>
              <a:t>drifting throughout the winter (11 % winds &gt; 20 </a:t>
            </a:r>
            <a:r>
              <a:rPr lang="en-US" sz="3200" dirty="0" err="1" smtClean="0">
                <a:latin typeface="Lato Light"/>
                <a:cs typeface="Lato Light"/>
              </a:rPr>
              <a:t>kts</a:t>
            </a:r>
            <a:r>
              <a:rPr lang="en-US" sz="3200" dirty="0" smtClean="0">
                <a:latin typeface="Lato Light"/>
                <a:cs typeface="Lato Light"/>
              </a:rPr>
              <a:t> over Nov – Apr). Expect temperatures </a:t>
            </a:r>
            <a:r>
              <a:rPr lang="en-US" sz="3200" dirty="0">
                <a:latin typeface="Lato Light"/>
                <a:cs typeface="Lato Light"/>
              </a:rPr>
              <a:t>below -50°C </a:t>
            </a:r>
            <a:r>
              <a:rPr lang="en-US" sz="3200" dirty="0" smtClean="0">
                <a:latin typeface="Lato Light"/>
                <a:cs typeface="Lato Light"/>
              </a:rPr>
              <a:t>to represent ~12 </a:t>
            </a:r>
            <a:r>
              <a:rPr lang="en-US" sz="3200" dirty="0">
                <a:latin typeface="Lato Light"/>
                <a:cs typeface="Lato Light"/>
              </a:rPr>
              <a:t>% </a:t>
            </a:r>
            <a:r>
              <a:rPr lang="en-US" sz="3200" dirty="0" smtClean="0">
                <a:latin typeface="Lato Light"/>
                <a:cs typeface="Lato Light"/>
              </a:rPr>
              <a:t>of the Nov – Mar </a:t>
            </a:r>
            <a:r>
              <a:rPr lang="en-US" sz="3200" dirty="0">
                <a:latin typeface="Lato Light"/>
                <a:cs typeface="Lato Light"/>
              </a:rPr>
              <a:t>period</a:t>
            </a:r>
            <a:r>
              <a:rPr lang="en-US" sz="3200" dirty="0" smtClean="0">
                <a:latin typeface="Lato Light"/>
                <a:cs typeface="Lato Light"/>
              </a:rPr>
              <a:t>.</a:t>
            </a:r>
            <a:endParaRPr lang="en-US" sz="3200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1828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517" y="2097530"/>
            <a:ext cx="7749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D</a:t>
            </a:r>
            <a:r>
              <a:rPr lang="en-US" sz="3600" dirty="0" smtClean="0">
                <a:latin typeface="Lato Light"/>
                <a:cs typeface="Lato Light"/>
              </a:rPr>
              <a:t>rifting winds come from the ESE, not the SSW.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Lato Light"/>
                <a:cs typeface="Lato Light"/>
              </a:rPr>
              <a:t>North winds frequency peaks in July (31 %) and Aug (25 %)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Periodic drifting winds and equipment-stressing temps occur through through winter season.</a:t>
            </a:r>
            <a:endParaRPr lang="en-US" sz="3600" dirty="0">
              <a:latin typeface="Lato Light"/>
              <a:cs typeface="Lat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018" y="911511"/>
            <a:ext cx="393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Major points:</a:t>
            </a:r>
            <a:endParaRPr lang="en-US" sz="4800" dirty="0"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84603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517" y="1562352"/>
            <a:ext cx="7749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Arial"/>
              <a:buChar char="•"/>
            </a:pPr>
            <a:r>
              <a:rPr lang="en-US" sz="2800" dirty="0" smtClean="0">
                <a:latin typeface="Lato Light"/>
                <a:cs typeface="Lato Light"/>
              </a:rPr>
              <a:t>Orient </a:t>
            </a:r>
            <a:r>
              <a:rPr lang="en-US" sz="2800" dirty="0">
                <a:latin typeface="Lato Light"/>
                <a:cs typeface="Lato Light"/>
              </a:rPr>
              <a:t>structures and cargo to </a:t>
            </a:r>
            <a:r>
              <a:rPr lang="en-US" sz="2800" dirty="0">
                <a:latin typeface="Lato Light"/>
                <a:cs typeface="Lato Light"/>
              </a:rPr>
              <a:t>minimize</a:t>
            </a:r>
            <a:r>
              <a:rPr lang="en-US" sz="2800" dirty="0">
                <a:latin typeface="Lato Light"/>
                <a:cs typeface="Lato Light"/>
              </a:rPr>
              <a:t> </a:t>
            </a:r>
            <a:r>
              <a:rPr lang="en-US" sz="2800" dirty="0" smtClean="0">
                <a:latin typeface="Lato Light"/>
                <a:cs typeface="Lato Light"/>
              </a:rPr>
              <a:t>drifting </a:t>
            </a:r>
            <a:r>
              <a:rPr lang="en-US" sz="2800" dirty="0">
                <a:latin typeface="Lato Light"/>
                <a:cs typeface="Lato Light"/>
              </a:rPr>
              <a:t>from SE or ESE.</a:t>
            </a:r>
          </a:p>
          <a:p>
            <a:pPr marL="223838" indent="-223838">
              <a:buFont typeface="Arial"/>
              <a:buChar char="•"/>
            </a:pPr>
            <a:r>
              <a:rPr lang="en-US" sz="2800" dirty="0">
                <a:latin typeface="Lato Light"/>
                <a:cs typeface="Lato Light"/>
              </a:rPr>
              <a:t>Anticipate mean ~30 % downtime for heavy equipment in summer season plans. North winds become more common in late </a:t>
            </a:r>
            <a:r>
              <a:rPr lang="en-US" sz="2800" dirty="0" smtClean="0">
                <a:latin typeface="Lato Light"/>
                <a:cs typeface="Lato Light"/>
              </a:rPr>
              <a:t>summer; </a:t>
            </a:r>
            <a:r>
              <a:rPr lang="en-US" sz="2800" dirty="0">
                <a:latin typeface="Lato Light"/>
                <a:cs typeface="Lato Light"/>
              </a:rPr>
              <a:t>front-weight equipment activity for less disruption.</a:t>
            </a:r>
          </a:p>
          <a:p>
            <a:pPr marL="223838" indent="-223838">
              <a:buFont typeface="Arial"/>
              <a:buChar char="•"/>
            </a:pPr>
            <a:r>
              <a:rPr lang="en-US" sz="2800" dirty="0">
                <a:latin typeface="Lato Light"/>
                <a:cs typeface="Lato Light"/>
              </a:rPr>
              <a:t>Plan for drifting throughout the winter </a:t>
            </a:r>
            <a:r>
              <a:rPr lang="en-US" sz="2800" dirty="0" smtClean="0">
                <a:latin typeface="Lato Light"/>
                <a:cs typeface="Lato Light"/>
              </a:rPr>
              <a:t/>
            </a:r>
            <a:br>
              <a:rPr lang="en-US" sz="2800" dirty="0" smtClean="0">
                <a:latin typeface="Lato Light"/>
                <a:cs typeface="Lato Light"/>
              </a:rPr>
            </a:br>
            <a:r>
              <a:rPr lang="en-US" sz="2800" dirty="0" smtClean="0">
                <a:latin typeface="Lato Light"/>
                <a:cs typeface="Lato Light"/>
              </a:rPr>
              <a:t>(</a:t>
            </a:r>
            <a:r>
              <a:rPr lang="en-US" sz="2800" dirty="0">
                <a:latin typeface="Lato Light"/>
                <a:cs typeface="Lato Light"/>
              </a:rPr>
              <a:t>11 % winds &gt; 20 </a:t>
            </a:r>
            <a:r>
              <a:rPr lang="en-US" sz="2800" dirty="0" err="1">
                <a:latin typeface="Lato Light"/>
                <a:cs typeface="Lato Light"/>
              </a:rPr>
              <a:t>kts</a:t>
            </a:r>
            <a:r>
              <a:rPr lang="en-US" sz="2800" dirty="0">
                <a:latin typeface="Lato Light"/>
                <a:cs typeface="Lato Light"/>
              </a:rPr>
              <a:t> over Nov – Apr). Expect temperatures below -50°C to represent ~12 % of the Nov – Mar period.</a:t>
            </a:r>
            <a:endParaRPr lang="en-US" sz="2800" dirty="0">
              <a:latin typeface="Lato Light"/>
              <a:cs typeface="Lat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018" y="618419"/>
            <a:ext cx="6377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Ways we can respond:</a:t>
            </a:r>
            <a:endParaRPr lang="en-US" sz="4800" dirty="0"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6000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AA Met Tower Locations 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98" y="0"/>
            <a:ext cx="478730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649" y="1797884"/>
            <a:ext cx="4258739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 Light"/>
                <a:cs typeface="Lato Light"/>
              </a:rPr>
              <a:t>Source is NOAA </a:t>
            </a:r>
            <a:r>
              <a:rPr lang="en-US" sz="2800" dirty="0">
                <a:latin typeface="Lato Light"/>
                <a:cs typeface="Lato Light"/>
              </a:rPr>
              <a:t>- GMD</a:t>
            </a:r>
          </a:p>
          <a:p>
            <a:endParaRPr lang="en-US" sz="2800" dirty="0" smtClean="0">
              <a:latin typeface="Lato Light"/>
              <a:cs typeface="Lato Light"/>
            </a:endParaRPr>
          </a:p>
          <a:p>
            <a:r>
              <a:rPr lang="en-US" sz="2800" dirty="0" smtClean="0">
                <a:latin typeface="Lato Light"/>
                <a:cs typeface="Lato Light"/>
              </a:rPr>
              <a:t>Wind speed </a:t>
            </a:r>
            <a:r>
              <a:rPr lang="en-US" sz="2800" dirty="0" smtClean="0">
                <a:latin typeface="Lato Light"/>
                <a:cs typeface="Lato Light"/>
              </a:rPr>
              <a:t>and</a:t>
            </a:r>
            <a:r>
              <a:rPr lang="en-US" sz="2800" dirty="0" smtClean="0">
                <a:latin typeface="Lato Light"/>
                <a:cs typeface="Lato Light"/>
              </a:rPr>
              <a:t> </a:t>
            </a:r>
            <a:r>
              <a:rPr lang="en-US" sz="2800" dirty="0" smtClean="0">
                <a:latin typeface="Lato Light"/>
                <a:cs typeface="Lato Light"/>
              </a:rPr>
              <a:t>direction: </a:t>
            </a:r>
          </a:p>
          <a:p>
            <a:r>
              <a:rPr lang="en-US" sz="2800" dirty="0" smtClean="0">
                <a:latin typeface="Lato Light"/>
                <a:cs typeface="Lato Light"/>
              </a:rPr>
              <a:t>TAWO 10 </a:t>
            </a:r>
            <a:r>
              <a:rPr lang="en-US" sz="2800" dirty="0" smtClean="0">
                <a:latin typeface="Lato Light"/>
                <a:cs typeface="Lato Light"/>
              </a:rPr>
              <a:t>m height</a:t>
            </a:r>
            <a:endParaRPr lang="en-US" sz="2800" dirty="0" smtClean="0">
              <a:latin typeface="Lato Light"/>
              <a:cs typeface="Lato Light"/>
            </a:endParaRPr>
          </a:p>
          <a:p>
            <a:endParaRPr lang="en-US" sz="2800" dirty="0" smtClean="0">
              <a:latin typeface="Lato Light"/>
              <a:cs typeface="Lato Light"/>
            </a:endParaRPr>
          </a:p>
          <a:p>
            <a:r>
              <a:rPr lang="en-US" sz="2800" dirty="0" smtClean="0">
                <a:latin typeface="Lato Light"/>
                <a:cs typeface="Lato Light"/>
              </a:rPr>
              <a:t>Air Temperature: </a:t>
            </a:r>
          </a:p>
          <a:p>
            <a:r>
              <a:rPr lang="en-US" sz="2800" dirty="0" smtClean="0">
                <a:latin typeface="Lato Light"/>
                <a:cs typeface="Lato Light"/>
              </a:rPr>
              <a:t>TAWO 2 </a:t>
            </a:r>
            <a:r>
              <a:rPr lang="en-US" sz="2800" dirty="0" smtClean="0">
                <a:latin typeface="Lato Light"/>
                <a:cs typeface="Lato Light"/>
              </a:rPr>
              <a:t>m height</a:t>
            </a:r>
            <a:endParaRPr lang="en-US" sz="2800" dirty="0" smtClean="0">
              <a:latin typeface="Lato Light"/>
              <a:cs typeface="Lato Light"/>
            </a:endParaRPr>
          </a:p>
          <a:p>
            <a:endParaRPr lang="en-US" sz="2800" dirty="0">
              <a:latin typeface="Lato Light"/>
              <a:cs typeface="Lato Light"/>
            </a:endParaRPr>
          </a:p>
          <a:p>
            <a:r>
              <a:rPr lang="en-US" sz="2800" dirty="0" smtClean="0">
                <a:latin typeface="Lato Light"/>
                <a:cs typeface="Lato Light"/>
              </a:rPr>
              <a:t>Using 1-minute data;</a:t>
            </a:r>
          </a:p>
          <a:p>
            <a:r>
              <a:rPr lang="en-US" sz="2800" dirty="0">
                <a:latin typeface="Lato Light"/>
                <a:cs typeface="Lato Light"/>
              </a:rPr>
              <a:t>c</a:t>
            </a:r>
            <a:r>
              <a:rPr lang="en-US" sz="2800" dirty="0" smtClean="0">
                <a:latin typeface="Lato Light"/>
                <a:cs typeface="Lato Light"/>
              </a:rPr>
              <a:t>overs date range</a:t>
            </a:r>
          </a:p>
          <a:p>
            <a:r>
              <a:rPr lang="en-US" sz="2800" dirty="0" smtClean="0">
                <a:latin typeface="Lato Light"/>
                <a:cs typeface="Lato Light"/>
              </a:rPr>
              <a:t>July 2008 – Oct 2016</a:t>
            </a:r>
          </a:p>
          <a:p>
            <a:endParaRPr lang="en-US" sz="2800" dirty="0">
              <a:latin typeface="Lato Light"/>
              <a:cs typeface="Lato Light"/>
            </a:endParaRPr>
          </a:p>
          <a:p>
            <a:endParaRPr lang="en-US" sz="2800" dirty="0">
              <a:latin typeface="Lato Light"/>
              <a:cs typeface="Lat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363" y="674815"/>
            <a:ext cx="2800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The data:</a:t>
            </a:r>
            <a:endParaRPr lang="en-US" sz="4800" dirty="0">
              <a:latin typeface="Lato Black"/>
              <a:cs typeface="Lato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74790" y="4637399"/>
            <a:ext cx="3360912" cy="1212858"/>
          </a:xfrm>
          <a:prstGeom prst="straightConnector1">
            <a:avLst/>
          </a:prstGeom>
          <a:ln w="76200" cmpd="sng">
            <a:solidFill>
              <a:srgbClr val="00305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63278" y="2554137"/>
            <a:ext cx="2258153" cy="684908"/>
          </a:xfrm>
          <a:prstGeom prst="straightConnector1">
            <a:avLst/>
          </a:prstGeom>
          <a:ln w="76200" cmpd="sng">
            <a:solidFill>
              <a:srgbClr val="00305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63197" y="2554136"/>
            <a:ext cx="1127391" cy="0"/>
          </a:xfrm>
          <a:prstGeom prst="line">
            <a:avLst/>
          </a:prstGeom>
          <a:ln w="76200" cmpd="sng">
            <a:solidFill>
              <a:srgbClr val="DCE4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99502" y="6312475"/>
            <a:ext cx="1127391" cy="0"/>
          </a:xfrm>
          <a:prstGeom prst="line">
            <a:avLst/>
          </a:prstGeom>
          <a:ln w="76200" cmpd="sng">
            <a:solidFill>
              <a:srgbClr val="DCE4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7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018" y="911511"/>
            <a:ext cx="61861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Additional reference:</a:t>
            </a:r>
            <a:endParaRPr lang="en-US" sz="4800" dirty="0">
              <a:latin typeface="Lato Black"/>
              <a:cs typeface="Lato Black"/>
            </a:endParaRPr>
          </a:p>
          <a:p>
            <a:r>
              <a:rPr lang="en-US" sz="4800" dirty="0" smtClean="0">
                <a:latin typeface="Lato Regular"/>
                <a:cs typeface="Lato Regular"/>
              </a:rPr>
              <a:t>Statistical tables by </a:t>
            </a:r>
          </a:p>
          <a:p>
            <a:r>
              <a:rPr lang="en-US" sz="4800" dirty="0" smtClean="0">
                <a:latin typeface="Lato Regular"/>
                <a:cs typeface="Lato Regular"/>
              </a:rPr>
              <a:t>month and year</a:t>
            </a:r>
            <a:endParaRPr lang="en-US" sz="4800" dirty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7675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itNorthWinds_tabul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312"/>
            <a:ext cx="9144000" cy="4212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Lato Black"/>
                <a:cs typeface="Lato Black"/>
              </a:rPr>
              <a:t>North Wind Incidence</a:t>
            </a:r>
          </a:p>
        </p:txBody>
      </p:sp>
    </p:spTree>
    <p:extLst>
      <p:ext uri="{BB962C8B-B14F-4D97-AF65-F5344CB8AC3E}">
        <p14:creationId xmlns:p14="http://schemas.microsoft.com/office/powerpoint/2010/main" val="208013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ato Black"/>
                <a:cs typeface="Lato Black"/>
              </a:rPr>
              <a:t>Mean Temperature (°C)</a:t>
            </a:r>
            <a:endParaRPr lang="en-US" dirty="0">
              <a:latin typeface="Lato Black"/>
              <a:cs typeface="Lato Black"/>
            </a:endParaRPr>
          </a:p>
        </p:txBody>
      </p:sp>
      <p:pic>
        <p:nvPicPr>
          <p:cNvPr id="4" name="Content Placeholder 3" descr="SummitTabulatedTempMea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08" b="-15908"/>
          <a:stretch>
            <a:fillRect/>
          </a:stretch>
        </p:blipFill>
        <p:spPr>
          <a:xfrm>
            <a:off x="0" y="1348758"/>
            <a:ext cx="9144000" cy="5028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1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ato Black"/>
                <a:cs typeface="Lato Black"/>
              </a:rPr>
              <a:t>Maximum Temperature (°C)</a:t>
            </a:r>
            <a:endParaRPr lang="en-US" dirty="0">
              <a:latin typeface="Lato Black"/>
              <a:cs typeface="Lato Black"/>
            </a:endParaRPr>
          </a:p>
        </p:txBody>
      </p:sp>
      <p:pic>
        <p:nvPicPr>
          <p:cNvPr id="4" name="Content Placeholder 3" descr="SummitTabulatedTempMax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17" b="-13617"/>
          <a:stretch>
            <a:fillRect/>
          </a:stretch>
        </p:blipFill>
        <p:spPr>
          <a:xfrm>
            <a:off x="0" y="1348758"/>
            <a:ext cx="9144000" cy="5028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Lato Black"/>
                <a:cs typeface="Lato Black"/>
              </a:rPr>
              <a:t>Minimum Temperature (°C)</a:t>
            </a:r>
          </a:p>
        </p:txBody>
      </p:sp>
      <p:pic>
        <p:nvPicPr>
          <p:cNvPr id="4" name="Content Placeholder 3" descr="SummitTabulatedTempMi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08" b="-15908"/>
          <a:stretch>
            <a:fillRect/>
          </a:stretch>
        </p:blipFill>
        <p:spPr>
          <a:xfrm>
            <a:off x="0" y="1348758"/>
            <a:ext cx="9144000" cy="5028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9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Lato Black"/>
                <a:cs typeface="Lato Black"/>
              </a:rPr>
              <a:t>Maximum Wind Speed (</a:t>
            </a:r>
            <a:r>
              <a:rPr lang="en-US" dirty="0" err="1">
                <a:latin typeface="Lato Black"/>
                <a:cs typeface="Lato Black"/>
              </a:rPr>
              <a:t>kts</a:t>
            </a:r>
            <a:r>
              <a:rPr lang="en-US" dirty="0">
                <a:latin typeface="Lato Black"/>
                <a:cs typeface="Lato Black"/>
              </a:rPr>
              <a:t>)</a:t>
            </a:r>
          </a:p>
        </p:txBody>
      </p:sp>
      <p:pic>
        <p:nvPicPr>
          <p:cNvPr id="4" name="Content Placeholder 3" descr="SummitTabulatedWindMax_kno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3" b="-4123"/>
          <a:stretch>
            <a:fillRect/>
          </a:stretch>
        </p:blipFill>
        <p:spPr>
          <a:xfrm>
            <a:off x="0" y="1403697"/>
            <a:ext cx="9144000" cy="5028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 Black"/>
                <a:cs typeface="Lato Black"/>
              </a:rPr>
              <a:t>Mean Wind Speed (</a:t>
            </a:r>
            <a:r>
              <a:rPr lang="en-US" dirty="0" err="1">
                <a:latin typeface="Lato Black"/>
                <a:cs typeface="Lato Black"/>
              </a:rPr>
              <a:t>kts</a:t>
            </a:r>
            <a:r>
              <a:rPr lang="en-US" dirty="0">
                <a:latin typeface="Lato Black"/>
                <a:cs typeface="Lato Black"/>
              </a:rPr>
              <a:t>)</a:t>
            </a:r>
          </a:p>
        </p:txBody>
      </p:sp>
      <p:pic>
        <p:nvPicPr>
          <p:cNvPr id="8" name="Content Placeholder 7" descr="SummitTabulatedWindMean_kno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3" b="-4123"/>
          <a:stretch>
            <a:fillRect/>
          </a:stretch>
        </p:blipFill>
        <p:spPr>
          <a:xfrm>
            <a:off x="102686" y="1348758"/>
            <a:ext cx="9041314" cy="497237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738" y="730073"/>
            <a:ext cx="393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Major points:</a:t>
            </a:r>
            <a:endParaRPr lang="en-US" sz="4800" dirty="0">
              <a:latin typeface="Lato Black"/>
              <a:cs typeface="La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517" y="2097530"/>
            <a:ext cx="7749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D</a:t>
            </a:r>
            <a:r>
              <a:rPr lang="en-US" sz="3600" dirty="0" smtClean="0">
                <a:latin typeface="Lato Light"/>
                <a:cs typeface="Lato Light"/>
              </a:rPr>
              <a:t>rifting winds come from the ESE, not the SSW.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North winds frequency peaks in July (31 %) and Aug (25 %)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 smtClean="0">
                <a:latin typeface="Lato Light"/>
                <a:cs typeface="Lato Light"/>
              </a:rPr>
              <a:t>Periodic </a:t>
            </a:r>
            <a:r>
              <a:rPr lang="en-US" sz="3600" dirty="0">
                <a:latin typeface="Lato Light"/>
                <a:cs typeface="Lato Light"/>
              </a:rPr>
              <a:t>drifting winds and equipment-stressing temps </a:t>
            </a:r>
            <a:r>
              <a:rPr lang="en-US" sz="3600" dirty="0" smtClean="0">
                <a:latin typeface="Lato Light"/>
                <a:cs typeface="Lato Light"/>
              </a:rPr>
              <a:t>occur through </a:t>
            </a:r>
            <a:r>
              <a:rPr lang="en-US" sz="3600" dirty="0">
                <a:latin typeface="Lato Light"/>
                <a:cs typeface="Lato Light"/>
              </a:rPr>
              <a:t>through winter season.</a:t>
            </a:r>
          </a:p>
        </p:txBody>
      </p:sp>
    </p:spTree>
    <p:extLst>
      <p:ext uri="{BB962C8B-B14F-4D97-AF65-F5344CB8AC3E}">
        <p14:creationId xmlns:p14="http://schemas.microsoft.com/office/powerpoint/2010/main" val="74156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738" y="730073"/>
            <a:ext cx="393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ato Black"/>
                <a:cs typeface="Lato Black"/>
              </a:rPr>
              <a:t>Major points:</a:t>
            </a:r>
            <a:endParaRPr lang="en-US" sz="4800" dirty="0">
              <a:latin typeface="Lato Black"/>
              <a:cs typeface="La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517" y="2097530"/>
            <a:ext cx="7749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Black"/>
                <a:cs typeface="Lato Black"/>
              </a:rPr>
              <a:t>D</a:t>
            </a:r>
            <a:r>
              <a:rPr lang="en-US" sz="3600" dirty="0" smtClean="0">
                <a:latin typeface="Lato Black"/>
                <a:cs typeface="Lato Black"/>
              </a:rPr>
              <a:t>rifting winds come from the ESE, not the SSW.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>
                <a:latin typeface="Lato Light"/>
                <a:cs typeface="Lato Light"/>
              </a:rPr>
              <a:t>North winds frequency peaks in July (31 %) and Aug (25 %)</a:t>
            </a:r>
          </a:p>
          <a:p>
            <a:pPr marL="279400" indent="-279400">
              <a:buFont typeface="Arial"/>
              <a:buChar char="•"/>
            </a:pPr>
            <a:r>
              <a:rPr lang="en-US" sz="3600" dirty="0" smtClean="0">
                <a:latin typeface="Lato Light"/>
                <a:cs typeface="Lato Light"/>
              </a:rPr>
              <a:t>Periodic </a:t>
            </a:r>
            <a:r>
              <a:rPr lang="en-US" sz="3600" dirty="0">
                <a:latin typeface="Lato Light"/>
                <a:cs typeface="Lato Light"/>
              </a:rPr>
              <a:t>drifting winds and equipment-stressing temps </a:t>
            </a:r>
            <a:r>
              <a:rPr lang="en-US" sz="3600" dirty="0" smtClean="0">
                <a:latin typeface="Lato Light"/>
                <a:cs typeface="Lato Light"/>
              </a:rPr>
              <a:t>occur through </a:t>
            </a:r>
            <a:r>
              <a:rPr lang="en-US" sz="3600" dirty="0">
                <a:latin typeface="Lato Light"/>
                <a:cs typeface="Lato Light"/>
              </a:rPr>
              <a:t>through winter season.</a:t>
            </a:r>
          </a:p>
        </p:txBody>
      </p:sp>
    </p:spTree>
    <p:extLst>
      <p:ext uri="{BB962C8B-B14F-4D97-AF65-F5344CB8AC3E}">
        <p14:creationId xmlns:p14="http://schemas.microsoft.com/office/powerpoint/2010/main" val="24475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pic>
        <p:nvPicPr>
          <p:cNvPr id="6" name="Picture 5" descr="Summit_Wind_Rose_C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" y="2651783"/>
            <a:ext cx="5380282" cy="42062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419100"/>
            <a:ext cx="79977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Lato Black"/>
                <a:cs typeface="Lato Black"/>
              </a:rPr>
              <a:t>Here’s t</a:t>
            </a:r>
            <a:r>
              <a:rPr lang="en-US" sz="3600" dirty="0" smtClean="0">
                <a:latin typeface="Lato Black"/>
                <a:cs typeface="Lato Black"/>
              </a:rPr>
              <a:t>he ubiquitous </a:t>
            </a:r>
            <a:r>
              <a:rPr lang="en-US" sz="3600" dirty="0" smtClean="0">
                <a:latin typeface="Lato Black"/>
                <a:cs typeface="Lato Black"/>
              </a:rPr>
              <a:t>Summit Station </a:t>
            </a:r>
          </a:p>
          <a:p>
            <a:r>
              <a:rPr lang="en-US" sz="3600" dirty="0" smtClean="0">
                <a:latin typeface="Lato Black"/>
                <a:cs typeface="Lato Black"/>
              </a:rPr>
              <a:t>wind rose from 2013.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8074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419100"/>
            <a:ext cx="74954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Lato Black"/>
                <a:cs typeface="Lato Black"/>
              </a:rPr>
              <a:t>Here’s a similar wind rose, in knots,</a:t>
            </a:r>
          </a:p>
          <a:p>
            <a:r>
              <a:rPr lang="en-US" sz="3600" dirty="0" smtClean="0">
                <a:latin typeface="Lato Black"/>
                <a:cs typeface="Lato Black"/>
              </a:rPr>
              <a:t>using </a:t>
            </a:r>
            <a:r>
              <a:rPr lang="en-US" sz="3600" dirty="0" smtClean="0">
                <a:latin typeface="Lato Black"/>
                <a:cs typeface="Lato Black"/>
              </a:rPr>
              <a:t>data through 2016.</a:t>
            </a:r>
            <a:endParaRPr lang="en-US" sz="3600" dirty="0" smtClean="0"/>
          </a:p>
        </p:txBody>
      </p:sp>
      <p:pic>
        <p:nvPicPr>
          <p:cNvPr id="9" name="Picture 8" descr="Summit_WindRose_CPSstyle_minut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7998" r="-6006" b="2667"/>
          <a:stretch/>
        </p:blipFill>
        <p:spPr>
          <a:xfrm>
            <a:off x="1" y="1772508"/>
            <a:ext cx="7590286" cy="50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419100"/>
            <a:ext cx="6632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Lato Black"/>
                <a:cs typeface="Lato Black"/>
              </a:rPr>
              <a:t>As </a:t>
            </a:r>
            <a:r>
              <a:rPr lang="en-US" sz="3600" dirty="0" smtClean="0">
                <a:latin typeface="Lato Black"/>
                <a:cs typeface="Lato Black"/>
              </a:rPr>
              <a:t>before, </a:t>
            </a:r>
            <a:r>
              <a:rPr lang="en-US" sz="3600" dirty="0">
                <a:latin typeface="Lato Black"/>
                <a:cs typeface="Lato Black"/>
              </a:rPr>
              <a:t>prevailing winds are </a:t>
            </a:r>
            <a:r>
              <a:rPr lang="en-US" sz="3600" dirty="0" smtClean="0">
                <a:latin typeface="Lato Black"/>
                <a:cs typeface="Lato Black"/>
              </a:rPr>
              <a:t/>
            </a:r>
            <a:br>
              <a:rPr lang="en-US" sz="3600" dirty="0" smtClean="0">
                <a:latin typeface="Lato Black"/>
                <a:cs typeface="Lato Black"/>
              </a:rPr>
            </a:br>
            <a:r>
              <a:rPr lang="en-US" sz="3600" dirty="0" smtClean="0">
                <a:latin typeface="Lato Black"/>
                <a:cs typeface="Lato Black"/>
              </a:rPr>
              <a:t>from </a:t>
            </a:r>
            <a:r>
              <a:rPr lang="en-US" sz="3600" dirty="0">
                <a:latin typeface="Lato Black"/>
                <a:cs typeface="Lato Black"/>
              </a:rPr>
              <a:t>the </a:t>
            </a:r>
            <a:r>
              <a:rPr lang="en-US" sz="3600" dirty="0" smtClean="0">
                <a:latin typeface="Lato Black"/>
                <a:cs typeface="Lato Black"/>
              </a:rPr>
              <a:t>SSW.</a:t>
            </a:r>
            <a:endParaRPr lang="en-US" sz="3600" dirty="0"/>
          </a:p>
        </p:txBody>
      </p:sp>
      <p:pic>
        <p:nvPicPr>
          <p:cNvPr id="9" name="Picture 8" descr="Summit_WindRose_CPSstyle_minut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7998" r="-6006" b="2667"/>
          <a:stretch/>
        </p:blipFill>
        <p:spPr>
          <a:xfrm>
            <a:off x="1" y="1772508"/>
            <a:ext cx="7590286" cy="50854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90868" y="4312638"/>
            <a:ext cx="976848" cy="2328028"/>
          </a:xfrm>
          <a:prstGeom prst="line">
            <a:avLst/>
          </a:prstGeom>
          <a:ln w="76200" cmpd="sng">
            <a:solidFill>
              <a:srgbClr val="00305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02893" y="1800422"/>
            <a:ext cx="36910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 Light"/>
                <a:cs typeface="Lato Light"/>
              </a:rPr>
              <a:t>But this chart mostly conveys information about low winds (&lt; 20 </a:t>
            </a:r>
            <a:r>
              <a:rPr lang="en-US" sz="2400" dirty="0" err="1" smtClean="0">
                <a:latin typeface="Lato Light"/>
                <a:cs typeface="Lato Light"/>
              </a:rPr>
              <a:t>kts</a:t>
            </a:r>
            <a:r>
              <a:rPr lang="en-US" sz="2400" dirty="0" smtClean="0">
                <a:latin typeface="Lato Light"/>
                <a:cs typeface="Lato Light"/>
              </a:rPr>
              <a:t>).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235" y="6303077"/>
            <a:ext cx="834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056"/>
                </a:solidFill>
              </a:rPr>
              <a:t>SSW</a:t>
            </a:r>
            <a:endParaRPr lang="en-US" sz="2800" dirty="0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6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41910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Lato Black"/>
                <a:cs typeface="Lato Black"/>
              </a:rPr>
              <a:t>But the situation changes if we look only at winds from l</a:t>
            </a:r>
            <a:r>
              <a:rPr lang="en-US" sz="3600" dirty="0" smtClean="0">
                <a:latin typeface="Lato Black"/>
                <a:cs typeface="Lato Black"/>
              </a:rPr>
              <a:t>ikely </a:t>
            </a:r>
            <a:r>
              <a:rPr lang="en-US" sz="3600" dirty="0" smtClean="0">
                <a:latin typeface="Lato Black"/>
                <a:cs typeface="Lato Black"/>
              </a:rPr>
              <a:t>drifting events </a:t>
            </a:r>
            <a:r>
              <a:rPr lang="en-US" sz="3600" dirty="0" smtClean="0">
                <a:latin typeface="Lato Black"/>
                <a:cs typeface="Lato Black"/>
              </a:rPr>
              <a:t>(&gt; </a:t>
            </a:r>
            <a:r>
              <a:rPr lang="en-US" sz="3600" dirty="0">
                <a:latin typeface="Lato Black"/>
                <a:cs typeface="Lato Black"/>
              </a:rPr>
              <a:t>20 </a:t>
            </a:r>
            <a:r>
              <a:rPr lang="en-US" sz="3600" dirty="0" err="1" smtClean="0">
                <a:latin typeface="Lato Black"/>
                <a:cs typeface="Lato Black"/>
              </a:rPr>
              <a:t>kts</a:t>
            </a:r>
            <a:r>
              <a:rPr lang="en-US" sz="3600" dirty="0" smtClean="0">
                <a:latin typeface="Lato Black"/>
                <a:cs typeface="Lato Black"/>
              </a:rPr>
              <a:t>):</a:t>
            </a:r>
            <a:endParaRPr lang="en-US" sz="3600" dirty="0" smtClean="0">
              <a:latin typeface="Lato Black"/>
              <a:cs typeface="Lato Black"/>
            </a:endParaRPr>
          </a:p>
        </p:txBody>
      </p:sp>
      <p:pic>
        <p:nvPicPr>
          <p:cNvPr id="7" name="Picture 6" descr="Summit_WindRose_Drifting_20knots_minut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7999" r="-6015" b="2666"/>
          <a:stretch/>
        </p:blipFill>
        <p:spPr>
          <a:xfrm>
            <a:off x="1" y="1771690"/>
            <a:ext cx="7591508" cy="508631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2567716" y="4312638"/>
            <a:ext cx="2189238" cy="1827346"/>
          </a:xfrm>
          <a:prstGeom prst="line">
            <a:avLst/>
          </a:prstGeom>
          <a:ln w="76200" cmpd="sng">
            <a:solidFill>
              <a:srgbClr val="00305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19443" y="5792826"/>
            <a:ext cx="134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056"/>
                </a:solidFill>
              </a:rPr>
              <a:t>SE / ESE</a:t>
            </a:r>
            <a:endParaRPr lang="en-US" sz="2800" dirty="0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6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2" y="6317034"/>
            <a:ext cx="540807" cy="323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516" y="599294"/>
            <a:ext cx="7935075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Black"/>
                <a:cs typeface="Lato Black"/>
              </a:rPr>
              <a:t>Drifting winds come from the </a:t>
            </a:r>
            <a:r>
              <a:rPr lang="en-US" sz="3600" dirty="0" smtClean="0">
                <a:latin typeface="Lato Black"/>
                <a:cs typeface="Lato Black"/>
              </a:rPr>
              <a:t/>
            </a:r>
            <a:br>
              <a:rPr lang="en-US" sz="3600" dirty="0" smtClean="0">
                <a:latin typeface="Lato Black"/>
                <a:cs typeface="Lato Black"/>
              </a:rPr>
            </a:br>
            <a:r>
              <a:rPr lang="en-US" sz="3600" dirty="0" smtClean="0">
                <a:latin typeface="Lato Black"/>
                <a:cs typeface="Lato Black"/>
              </a:rPr>
              <a:t>SE or ESE</a:t>
            </a:r>
            <a:r>
              <a:rPr lang="en-US" sz="3600" dirty="0">
                <a:latin typeface="Lato Black"/>
                <a:cs typeface="Lato Black"/>
              </a:rPr>
              <a:t>, not the SSW</a:t>
            </a:r>
            <a:r>
              <a:rPr lang="en-US" sz="3600" dirty="0" smtClean="0">
                <a:latin typeface="Lato Black"/>
                <a:cs typeface="Lato Black"/>
              </a:rPr>
              <a:t>.</a:t>
            </a:r>
            <a:endParaRPr lang="en-US" sz="3600" dirty="0">
              <a:latin typeface="Lato Black"/>
              <a:cs typeface="Lato Black"/>
            </a:endParaRPr>
          </a:p>
          <a:p>
            <a:endParaRPr lang="en-US" sz="3600" dirty="0" smtClean="0">
              <a:latin typeface="Lato Black"/>
              <a:cs typeface="Lato Black"/>
            </a:endParaRPr>
          </a:p>
          <a:p>
            <a:r>
              <a:rPr lang="en-US" sz="2800" dirty="0" smtClean="0">
                <a:latin typeface="Lato Light"/>
                <a:cs typeface="Lato Light"/>
              </a:rPr>
              <a:t>The familiar wind rose shows prevailing winds at Summit to be from the SSW. However, this plot is dominated by mild winds that don’t contribute to drifting. The 20+ </a:t>
            </a:r>
            <a:r>
              <a:rPr lang="en-US" sz="2800" dirty="0" err="1" smtClean="0">
                <a:latin typeface="Lato Light"/>
                <a:cs typeface="Lato Light"/>
              </a:rPr>
              <a:t>kt</a:t>
            </a:r>
            <a:r>
              <a:rPr lang="en-US" sz="2800" dirty="0" smtClean="0">
                <a:latin typeface="Lato Light"/>
                <a:cs typeface="Lato Light"/>
              </a:rPr>
              <a:t> </a:t>
            </a:r>
            <a:r>
              <a:rPr lang="en-US" sz="2800" dirty="0">
                <a:latin typeface="Lato Light"/>
                <a:cs typeface="Lato Light"/>
              </a:rPr>
              <a:t>winds </a:t>
            </a:r>
            <a:r>
              <a:rPr lang="en-US" sz="2800" dirty="0" smtClean="0">
                <a:latin typeface="Lato Light"/>
                <a:cs typeface="Lato Light"/>
              </a:rPr>
              <a:t>that cause significant drifting tend to come from the SE or ESE.</a:t>
            </a:r>
            <a:endParaRPr lang="en-US" sz="2800" dirty="0">
              <a:latin typeface="Lato Light"/>
              <a:cs typeface="Lato Light"/>
            </a:endParaRPr>
          </a:p>
          <a:p>
            <a:endParaRPr lang="en-US" sz="3600" dirty="0">
              <a:latin typeface="Lato Black"/>
              <a:cs typeface="Lato Black"/>
            </a:endParaRPr>
          </a:p>
          <a:p>
            <a:r>
              <a:rPr lang="en-US" sz="3600" dirty="0" smtClean="0">
                <a:latin typeface="Lato Black"/>
                <a:cs typeface="Lato Black"/>
              </a:rPr>
              <a:t>Can do</a:t>
            </a:r>
            <a:r>
              <a:rPr lang="en-US" sz="3600" dirty="0" smtClean="0">
                <a:latin typeface="Lato Black"/>
                <a:cs typeface="Lato Black"/>
              </a:rPr>
              <a:t>: </a:t>
            </a:r>
            <a:r>
              <a:rPr lang="en-US" sz="3600" dirty="0" smtClean="0">
                <a:latin typeface="Lato Light"/>
                <a:cs typeface="Lato Light"/>
              </a:rPr>
              <a:t>Orient structures and cargo to minimize drifting from SE or ESE.</a:t>
            </a:r>
            <a:endParaRPr lang="en-US" sz="3600" dirty="0" smtClean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557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748</Words>
  <Application>Microsoft Macintosh PowerPoint</Application>
  <PresentationFormat>On-screen Show (4:3)</PresentationFormat>
  <Paragraphs>88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Summit weather Data  As a resource for operations July 2008 – Oct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Temperature (°C)</vt:lpstr>
      <vt:lpstr>Maximum Temperature (°C)</vt:lpstr>
      <vt:lpstr>Minimum Temperature (°C)</vt:lpstr>
      <vt:lpstr>Maximum Wind Speed (kts)</vt:lpstr>
      <vt:lpstr>Mean Wind Speed (kts)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Dorsi</dc:creator>
  <cp:lastModifiedBy>Samuel Dorsi</cp:lastModifiedBy>
  <cp:revision>49</cp:revision>
  <dcterms:created xsi:type="dcterms:W3CDTF">2016-12-21T20:08:10Z</dcterms:created>
  <dcterms:modified xsi:type="dcterms:W3CDTF">2016-12-29T22:59:32Z</dcterms:modified>
</cp:coreProperties>
</file>